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
  </p:notesMasterIdLst>
  <p:sldIdLst>
    <p:sldId id="257" r:id="rId2"/>
    <p:sldId id="258" r:id="rId3"/>
    <p:sldId id="263" r:id="rId4"/>
    <p:sldId id="259" r:id="rId5"/>
    <p:sldId id="260" r:id="rId6"/>
    <p:sldId id="261" r:id="rId7"/>
    <p:sldId id="264" r:id="rId8"/>
    <p:sldId id="265" r:id="rId9"/>
    <p:sldId id="266"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76" d="100"/>
          <a:sy n="76" d="100"/>
        </p:scale>
        <p:origin x="-336" y="6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73EB381-3997-4243-9FC4-6B501844589F}" type="datetimeFigureOut">
              <a:rPr lang="en-US" smtClean="0"/>
              <a:t>5/1/2015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AB0E00A-36BF-F344-800B-7E466451E4F8}" type="slidenum">
              <a:rPr lang="en-US" smtClean="0"/>
              <a:t>‹#›</a:t>
            </a:fld>
            <a:endParaRPr lang="en-US"/>
          </a:p>
        </p:txBody>
      </p:sp>
    </p:spTree>
    <p:extLst>
      <p:ext uri="{BB962C8B-B14F-4D97-AF65-F5344CB8AC3E}">
        <p14:creationId xmlns:p14="http://schemas.microsoft.com/office/powerpoint/2010/main" val="239040158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CE264DC-2A16-4555-9189-34FB8B4D546F}" type="slidenum">
              <a:rPr lang="en-US" smtClean="0"/>
              <a:pPr/>
              <a:t>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CE264DC-2A16-4555-9189-34FB8B4D546F}"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pPr eaLnBrk="1" latinLnBrk="0" hangingPunct="1"/>
            <a:fld id="{E637BB6B-EE1B-48FB-8575-0D55C373DE88}" type="datetimeFigureOut">
              <a:rPr lang="en-US" smtClean="0"/>
              <a:pPr eaLnBrk="1" latinLnBrk="0" hangingPunct="1"/>
              <a:t>5/1/2015</a:t>
            </a:fld>
            <a:endParaRPr lang="en-US"/>
          </a:p>
        </p:txBody>
      </p:sp>
      <p:sp>
        <p:nvSpPr>
          <p:cNvPr id="19" name="Footer Placeholder 18"/>
          <p:cNvSpPr>
            <a:spLocks noGrp="1"/>
          </p:cNvSpPr>
          <p:nvPr>
            <p:ph type="ftr" sz="quarter" idx="11"/>
          </p:nvPr>
        </p:nvSpPr>
        <p:spPr/>
        <p:txBody>
          <a:bodyPr/>
          <a:lstStyle/>
          <a:p>
            <a:endParaRPr kumimoji="0" lang="en-US"/>
          </a:p>
        </p:txBody>
      </p:sp>
      <p:sp>
        <p:nvSpPr>
          <p:cNvPr id="27" name="Slide Number Placeholder 26"/>
          <p:cNvSpPr>
            <a:spLocks noGrp="1"/>
          </p:cNvSpPr>
          <p:nvPr>
            <p:ph type="sldNum" sz="quarter" idx="12"/>
          </p:nvPr>
        </p:nvSpPr>
        <p:spPr/>
        <p:txBody>
          <a:bodyPr/>
          <a:lstStyle/>
          <a:p>
            <a:fld id="{2AA957AF-53C0-420B-9C2D-77DB1416566C}" type="slidenum">
              <a:rPr kumimoji="0" lang="en-US" smtClean="0"/>
              <a:pPr eaLnBrk="1" latinLnBrk="0" hangingPunct="1"/>
              <a:t>‹#›</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eaLnBrk="1" latinLnBrk="0" hangingPunct="1"/>
            <a:fld id="{E637BB6B-EE1B-48FB-8575-0D55C373DE88}" type="datetimeFigureOut">
              <a:rPr lang="en-US" smtClean="0"/>
              <a:pPr eaLnBrk="1" latinLnBrk="0" hangingPunct="1"/>
              <a:t>5/1/2015</a:t>
            </a:fld>
            <a:endParaRPr lang="en-US" dirty="0"/>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2AA957AF-53C0-420B-9C2D-77DB1416566C}" type="slidenum">
              <a:rPr kumimoji="0" lang="en-US" smtClean="0"/>
              <a:pPr eaLnBrk="1" latinLnBrk="0" hangingPunct="1"/>
              <a:t>‹#›</a:t>
            </a:fld>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eaLnBrk="1" latinLnBrk="0" hangingPunct="1"/>
            <a:fld id="{E637BB6B-EE1B-48FB-8575-0D55C373DE88}" type="datetimeFigureOut">
              <a:rPr lang="en-US" smtClean="0"/>
              <a:pPr eaLnBrk="1" latinLnBrk="0" hangingPunct="1"/>
              <a:t>5/1/2015</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2AA957AF-53C0-420B-9C2D-77DB1416566C}" type="slidenum">
              <a:rPr kumimoji="0" lang="en-US" smtClean="0"/>
              <a:pPr eaLnBrk="1" latinLnBrk="0" hangingPunct="1"/>
              <a:t>‹#›</a:t>
            </a:fld>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eaLnBrk="1" latinLnBrk="0" hangingPunct="1"/>
            <a:fld id="{E637BB6B-EE1B-48FB-8575-0D55C373DE88}" type="datetimeFigureOut">
              <a:rPr lang="en-US" smtClean="0"/>
              <a:pPr eaLnBrk="1" latinLnBrk="0" hangingPunct="1"/>
              <a:t>5/1/2015</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2AA957AF-53C0-420B-9C2D-77DB1416566C}" type="slidenum">
              <a:rPr kumimoji="0" lang="en-US" smtClean="0"/>
              <a:pPr eaLnBrk="1" latinLnBrk="0" hangingPunct="1"/>
              <a:t>‹#›</a:t>
            </a:fld>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pPr eaLnBrk="1" latinLnBrk="0" hangingPunct="1"/>
            <a:fld id="{E637BB6B-EE1B-48FB-8575-0D55C373DE88}" type="datetimeFigureOut">
              <a:rPr lang="en-US" smtClean="0"/>
              <a:pPr eaLnBrk="1" latinLnBrk="0" hangingPunct="1"/>
              <a:t>5/1/2015</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2AA957AF-53C0-420B-9C2D-77DB1416566C}" type="slidenum">
              <a:rPr kumimoji="0" lang="en-US" smtClean="0"/>
              <a:pPr eaLnBrk="1" latinLnBrk="0" hangingPunct="1"/>
              <a:t>‹#›</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eaLnBrk="1" latinLnBrk="0" hangingPunct="1"/>
            <a:fld id="{E637BB6B-EE1B-48FB-8575-0D55C373DE88}" type="datetimeFigureOut">
              <a:rPr lang="en-US" smtClean="0"/>
              <a:pPr eaLnBrk="1" latinLnBrk="0" hangingPunct="1"/>
              <a:t>5/1/2015</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2AA957AF-53C0-420B-9C2D-77DB1416566C}" type="slidenum">
              <a:rPr kumimoji="0" lang="en-US" smtClean="0"/>
              <a:pPr eaLnBrk="1" latinLnBrk="0" hangingPunct="1"/>
              <a:t>‹#›</a:t>
            </a:fld>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pPr eaLnBrk="1" latinLnBrk="0" hangingPunct="1"/>
            <a:fld id="{E637BB6B-EE1B-48FB-8575-0D55C373DE88}" type="datetimeFigureOut">
              <a:rPr lang="en-US" smtClean="0"/>
              <a:pPr eaLnBrk="1" latinLnBrk="0" hangingPunct="1"/>
              <a:t>5/1/2015</a:t>
            </a:fld>
            <a:endParaRPr lang="en-US"/>
          </a:p>
        </p:txBody>
      </p:sp>
      <p:sp>
        <p:nvSpPr>
          <p:cNvPr id="8" name="Footer Placeholder 7"/>
          <p:cNvSpPr>
            <a:spLocks noGrp="1"/>
          </p:cNvSpPr>
          <p:nvPr>
            <p:ph type="ftr" sz="quarter" idx="11"/>
          </p:nvPr>
        </p:nvSpPr>
        <p:spPr/>
        <p:txBody>
          <a:bodyPr/>
          <a:lstStyle/>
          <a:p>
            <a:endParaRPr kumimoji="0" lang="en-US"/>
          </a:p>
        </p:txBody>
      </p:sp>
      <p:sp>
        <p:nvSpPr>
          <p:cNvPr id="9" name="Slide Number Placeholder 8"/>
          <p:cNvSpPr>
            <a:spLocks noGrp="1"/>
          </p:cNvSpPr>
          <p:nvPr>
            <p:ph type="sldNum" sz="quarter" idx="12"/>
          </p:nvPr>
        </p:nvSpPr>
        <p:spPr/>
        <p:txBody>
          <a:bodyPr/>
          <a:lstStyle/>
          <a:p>
            <a:fld id="{2AA957AF-53C0-420B-9C2D-77DB1416566C}" type="slidenum">
              <a:rPr kumimoji="0" lang="en-US" smtClean="0"/>
              <a:pPr eaLnBrk="1" latinLnBrk="0" hangingPunct="1"/>
              <a:t>‹#›</a:t>
            </a:fld>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pPr eaLnBrk="1" latinLnBrk="0" hangingPunct="1"/>
            <a:fld id="{E637BB6B-EE1B-48FB-8575-0D55C373DE88}" type="datetimeFigureOut">
              <a:rPr lang="en-US" smtClean="0"/>
              <a:pPr eaLnBrk="1" latinLnBrk="0" hangingPunct="1"/>
              <a:t>5/1/2015</a:t>
            </a:fld>
            <a:endParaRPr lang="en-US"/>
          </a:p>
        </p:txBody>
      </p:sp>
      <p:sp>
        <p:nvSpPr>
          <p:cNvPr id="8" name="Slide Number Placeholder 7"/>
          <p:cNvSpPr>
            <a:spLocks noGrp="1"/>
          </p:cNvSpPr>
          <p:nvPr>
            <p:ph type="sldNum" sz="quarter" idx="11"/>
          </p:nvPr>
        </p:nvSpPr>
        <p:spPr/>
        <p:txBody>
          <a:bodyPr/>
          <a:lstStyle/>
          <a:p>
            <a:fld id="{2AA957AF-53C0-420B-9C2D-77DB1416566C}" type="slidenum">
              <a:rPr kumimoji="0" lang="en-US" smtClean="0"/>
              <a:pPr eaLnBrk="1" latinLnBrk="0" hangingPunct="1"/>
              <a:t>‹#›</a:t>
            </a:fld>
            <a:endParaRPr kumimoji="0" lang="en-US"/>
          </a:p>
        </p:txBody>
      </p:sp>
      <p:sp>
        <p:nvSpPr>
          <p:cNvPr id="9" name="Footer Placeholder 8"/>
          <p:cNvSpPr>
            <a:spLocks noGrp="1"/>
          </p:cNvSpPr>
          <p:nvPr>
            <p:ph type="ftr" sz="quarter" idx="12"/>
          </p:nvPr>
        </p:nvSpPr>
        <p:spPr/>
        <p:txBody>
          <a:bodyPr/>
          <a:lstStyle/>
          <a:p>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eaLnBrk="1" latinLnBrk="0" hangingPunct="1"/>
            <a:fld id="{E637BB6B-EE1B-48FB-8575-0D55C373DE88}" type="datetimeFigureOut">
              <a:rPr lang="en-US" smtClean="0"/>
              <a:pPr eaLnBrk="1" latinLnBrk="0" hangingPunct="1"/>
              <a:t>5/1/2015</a:t>
            </a:fld>
            <a:endParaRPr lang="en-US"/>
          </a:p>
        </p:txBody>
      </p:sp>
      <p:sp>
        <p:nvSpPr>
          <p:cNvPr id="3" name="Footer Placeholder 2"/>
          <p:cNvSpPr>
            <a:spLocks noGrp="1"/>
          </p:cNvSpPr>
          <p:nvPr>
            <p:ph type="ftr" sz="quarter" idx="11"/>
          </p:nvPr>
        </p:nvSpPr>
        <p:spPr/>
        <p:txBody>
          <a:bodyPr/>
          <a:lstStyle/>
          <a:p>
            <a:endParaRPr kumimoji="0" lang="en-US"/>
          </a:p>
        </p:txBody>
      </p:sp>
      <p:sp>
        <p:nvSpPr>
          <p:cNvPr id="4" name="Slide Number Placeholder 3"/>
          <p:cNvSpPr>
            <a:spLocks noGrp="1"/>
          </p:cNvSpPr>
          <p:nvPr>
            <p:ph type="sldNum" sz="quarter" idx="12"/>
          </p:nvPr>
        </p:nvSpPr>
        <p:spPr/>
        <p:txBody>
          <a:bodyPr/>
          <a:lstStyle/>
          <a:p>
            <a:fld id="{2AA957AF-53C0-420B-9C2D-77DB1416566C}" type="slidenum">
              <a:rPr kumimoji="0" lang="en-US" smtClean="0"/>
              <a:pPr eaLnBrk="1" latinLnBrk="0" hangingPunct="1"/>
              <a:t>‹#›</a:t>
            </a:fld>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eaLnBrk="1" latinLnBrk="0" hangingPunct="1"/>
            <a:fld id="{E637BB6B-EE1B-48FB-8575-0D55C373DE88}" type="datetimeFigureOut">
              <a:rPr lang="en-US" smtClean="0"/>
              <a:pPr eaLnBrk="1" latinLnBrk="0" hangingPunct="1"/>
              <a:t>5/1/2015</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a:xfrm>
            <a:off x="8156448" y="6422064"/>
            <a:ext cx="762000" cy="365125"/>
          </a:xfrm>
        </p:spPr>
        <p:txBody>
          <a:bodyPr/>
          <a:lstStyle/>
          <a:p>
            <a:fld id="{2AA957AF-53C0-420B-9C2D-77DB1416566C}" type="slidenum">
              <a:rPr kumimoji="0" lang="en-US" smtClean="0"/>
              <a:pPr eaLnBrk="1" latinLnBrk="0" hangingPunct="1"/>
              <a:t>‹#›</a:t>
            </a:fld>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Drag picture to placeholder or click icon to add</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pPr eaLnBrk="1" latinLnBrk="0" hangingPunct="1"/>
            <a:fld id="{E637BB6B-EE1B-48FB-8575-0D55C373DE88}" type="datetimeFigureOut">
              <a:rPr lang="en-US" smtClean="0"/>
              <a:pPr eaLnBrk="1" latinLnBrk="0" hangingPunct="1"/>
              <a:t>5/1/2015</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2AA957AF-53C0-420B-9C2D-77DB1416566C}" type="slidenum">
              <a:rPr kumimoji="0" lang="en-US" smtClean="0"/>
              <a:pPr eaLnBrk="1" latinLnBrk="0" hangingPunct="1"/>
              <a:t>‹#›</a:t>
            </a:fld>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pPr eaLnBrk="1" latinLnBrk="0" hangingPunct="1"/>
            <a:fld id="{E637BB6B-EE1B-48FB-8575-0D55C373DE88}" type="datetimeFigureOut">
              <a:rPr lang="en-US" smtClean="0"/>
              <a:pPr eaLnBrk="1" latinLnBrk="0" hangingPunct="1"/>
              <a:t>5/1/2015</a:t>
            </a:fld>
            <a:endParaRPr lang="en-US" sz="1000">
              <a:solidFill>
                <a:schemeClr val="tx2">
                  <a:shade val="50000"/>
                </a:schemeClr>
              </a:solidFill>
            </a:endParaRPr>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pPr algn="ctr" eaLnBrk="1" latinLnBrk="0" hangingPunct="1"/>
            <a:endParaRPr kumimoji="0" lang="en-US" sz="1000" dirty="0">
              <a:solidFill>
                <a:schemeClr val="tx2">
                  <a:shade val="50000"/>
                </a:schemeClr>
              </a:solidFill>
            </a:endParaRPr>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2AA957AF-53C0-420B-9C2D-77DB1416566C}" type="slidenum">
              <a:rPr kumimoji="0" lang="en-US" smtClean="0"/>
              <a:pPr eaLnBrk="1" latinLnBrk="0" hangingPunct="1"/>
              <a:t>‹#›</a:t>
            </a:fld>
            <a:endParaRPr kumimoji="0" lang="en-US" sz="1000" dirty="0">
              <a:solidFill>
                <a:schemeClr val="tx2">
                  <a:shade val="50000"/>
                </a:schemeClr>
              </a:solidFill>
            </a:endParaRPr>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98124" y="2003087"/>
            <a:ext cx="6480048" cy="3108799"/>
          </a:xfrm>
        </p:spPr>
        <p:txBody>
          <a:bodyPr>
            <a:normAutofit/>
          </a:bodyPr>
          <a:lstStyle/>
          <a:p>
            <a:pPr algn="l"/>
            <a:r>
              <a:rPr lang="en-US" sz="2800" dirty="0" smtClean="0"/>
              <a:t>Lesson 12</a:t>
            </a:r>
            <a:br>
              <a:rPr lang="en-US" sz="2800" dirty="0" smtClean="0"/>
            </a:br>
            <a:r>
              <a:rPr lang="en-US" sz="2800" u="sng" dirty="0" smtClean="0"/>
              <a:t>Objective: </a:t>
            </a:r>
            <a:r>
              <a:rPr lang="en-US" sz="2800" dirty="0" smtClean="0"/>
              <a:t>MEASURE TO FIND THE AREA OF RECTANGLES WITH FRACTIONAL SIDE LENGTHS</a:t>
            </a:r>
            <a:endParaRPr lang="en-US" sz="2800" dirty="0"/>
          </a:p>
        </p:txBody>
      </p:sp>
      <p:sp>
        <p:nvSpPr>
          <p:cNvPr id="3" name="Subtitle 2"/>
          <p:cNvSpPr>
            <a:spLocks noGrp="1"/>
          </p:cNvSpPr>
          <p:nvPr>
            <p:ph type="subTitle" idx="1"/>
          </p:nvPr>
        </p:nvSpPr>
        <p:spPr>
          <a:xfrm>
            <a:off x="433050" y="878544"/>
            <a:ext cx="6480048" cy="682895"/>
          </a:xfrm>
        </p:spPr>
        <p:txBody>
          <a:bodyPr/>
          <a:lstStyle/>
          <a:p>
            <a:pPr algn="l"/>
            <a:r>
              <a:rPr lang="en-US" dirty="0" smtClean="0"/>
              <a:t>By the end of the lesson you will be able to…</a:t>
            </a:r>
            <a:endParaRPr lang="en-US" dirty="0"/>
          </a:p>
        </p:txBody>
      </p:sp>
      <p:sp>
        <p:nvSpPr>
          <p:cNvPr id="4" name="Footer Placeholder 3"/>
          <p:cNvSpPr>
            <a:spLocks noGrp="1"/>
          </p:cNvSpPr>
          <p:nvPr>
            <p:ph type="ftr" sz="quarter" idx="11"/>
          </p:nvPr>
        </p:nvSpPr>
        <p:spPr>
          <a:xfrm>
            <a:off x="6913098" y="6370556"/>
            <a:ext cx="2158419" cy="365125"/>
          </a:xfrm>
        </p:spPr>
        <p:txBody>
          <a:bodyPr/>
          <a:lstStyle/>
          <a:p>
            <a:r>
              <a:rPr lang="en-US" dirty="0" smtClean="0">
                <a:solidFill>
                  <a:schemeClr val="tx1"/>
                </a:solidFill>
              </a:rPr>
              <a:t>5th Grade Module 5</a:t>
            </a:r>
          </a:p>
          <a:p>
            <a:r>
              <a:rPr lang="en-US" dirty="0" smtClean="0">
                <a:solidFill>
                  <a:schemeClr val="tx1"/>
                </a:solidFill>
              </a:rPr>
              <a:t>Lesson 12</a:t>
            </a:r>
          </a:p>
          <a:p>
            <a:r>
              <a:rPr lang="en-US" dirty="0" smtClean="0">
                <a:solidFill>
                  <a:schemeClr val="tx1"/>
                </a:solidFill>
              </a:rPr>
              <a:t>K. Clauson</a:t>
            </a:r>
            <a:endParaRPr lang="en-US" dirty="0">
              <a:solidFill>
                <a:schemeClr val="tx1"/>
              </a:solidFill>
            </a:endParaRPr>
          </a:p>
        </p:txBody>
      </p:sp>
    </p:spTree>
    <p:extLst>
      <p:ext uri="{BB962C8B-B14F-4D97-AF65-F5344CB8AC3E}">
        <p14:creationId xmlns:p14="http://schemas.microsoft.com/office/powerpoint/2010/main" val="205021204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Multiplying Fractions</a:t>
            </a:r>
            <a:endParaRPr lang="en-US" dirty="0"/>
          </a:p>
        </p:txBody>
      </p:sp>
      <p:sp>
        <p:nvSpPr>
          <p:cNvPr id="3" name="Content Placeholder 2"/>
          <p:cNvSpPr>
            <a:spLocks noGrp="1"/>
          </p:cNvSpPr>
          <p:nvPr>
            <p:ph idx="1"/>
          </p:nvPr>
        </p:nvSpPr>
        <p:spPr/>
        <p:txBody>
          <a:bodyPr/>
          <a:lstStyle/>
          <a:p>
            <a:endParaRPr lang="en-US"/>
          </a:p>
        </p:txBody>
      </p:sp>
      <p:sp>
        <p:nvSpPr>
          <p:cNvPr id="4" name="TextBox 3"/>
          <p:cNvSpPr txBox="1"/>
          <p:nvPr/>
        </p:nvSpPr>
        <p:spPr>
          <a:xfrm>
            <a:off x="6100524" y="1107267"/>
            <a:ext cx="2507510" cy="369332"/>
          </a:xfrm>
          <a:prstGeom prst="rect">
            <a:avLst/>
          </a:prstGeom>
          <a:noFill/>
        </p:spPr>
        <p:txBody>
          <a:bodyPr wrap="square" rtlCol="0">
            <a:spAutoFit/>
          </a:bodyPr>
          <a:lstStyle/>
          <a:p>
            <a:r>
              <a:rPr lang="en-US" dirty="0" smtClean="0"/>
              <a:t>Use </a:t>
            </a:r>
            <a:r>
              <a:rPr lang="en-US" dirty="0" err="1" smtClean="0"/>
              <a:t>Interwrite</a:t>
            </a:r>
            <a:r>
              <a:rPr lang="en-US" dirty="0" smtClean="0"/>
              <a:t> Tools</a:t>
            </a:r>
            <a:endParaRPr lang="en-US" dirty="0"/>
          </a:p>
        </p:txBody>
      </p:sp>
    </p:spTree>
    <p:extLst>
      <p:ext uri="{BB962C8B-B14F-4D97-AF65-F5344CB8AC3E}">
        <p14:creationId xmlns:p14="http://schemas.microsoft.com/office/powerpoint/2010/main" val="23629496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Finding the Volume</a:t>
            </a:r>
            <a:br>
              <a:rPr lang="en-US" dirty="0" smtClean="0"/>
            </a:br>
            <a:r>
              <a:rPr lang="en-US" sz="2700" dirty="0"/>
              <a:t>V = ____ units x ____ units x ____ units</a:t>
            </a:r>
            <a:br>
              <a:rPr lang="en-US" sz="2700" dirty="0"/>
            </a:br>
            <a:endParaRPr lang="en-US" sz="2700" dirty="0"/>
          </a:p>
        </p:txBody>
      </p:sp>
      <p:sp>
        <p:nvSpPr>
          <p:cNvPr id="3" name="Content Placeholder 2"/>
          <p:cNvSpPr>
            <a:spLocks noGrp="1"/>
          </p:cNvSpPr>
          <p:nvPr>
            <p:ph idx="1"/>
          </p:nvPr>
        </p:nvSpPr>
        <p:spPr>
          <a:xfrm>
            <a:off x="457200" y="1600200"/>
            <a:ext cx="3005552" cy="4525963"/>
          </a:xfrm>
        </p:spPr>
        <p:txBody>
          <a:bodyPr>
            <a:normAutofit fontScale="85000" lnSpcReduction="20000"/>
          </a:bodyPr>
          <a:lstStyle/>
          <a:p>
            <a:endParaRPr lang="en-US" dirty="0"/>
          </a:p>
          <a:p>
            <a:r>
              <a:rPr lang="en-US" dirty="0" smtClean="0"/>
              <a:t>How many layers of 10 cubes are in the prism?</a:t>
            </a:r>
          </a:p>
          <a:p>
            <a:r>
              <a:rPr lang="en-US" dirty="0" smtClean="0"/>
              <a:t>How many layers of 8 cubes are there?</a:t>
            </a:r>
          </a:p>
          <a:p>
            <a:r>
              <a:rPr lang="en-US" dirty="0" smtClean="0"/>
              <a:t>How many layers of 20 cubes are there?</a:t>
            </a:r>
            <a:endParaRPr lang="en-US" dirty="0"/>
          </a:p>
        </p:txBody>
      </p:sp>
      <p:pic>
        <p:nvPicPr>
          <p:cNvPr id="4" name="Picture 3"/>
          <p:cNvPicPr>
            <a:picLocks noChangeAspect="1"/>
          </p:cNvPicPr>
          <p:nvPr/>
        </p:nvPicPr>
        <p:blipFill>
          <a:blip r:embed="rId2"/>
          <a:stretch>
            <a:fillRect/>
          </a:stretch>
        </p:blipFill>
        <p:spPr>
          <a:xfrm>
            <a:off x="5183823" y="2022200"/>
            <a:ext cx="2324100" cy="2032000"/>
          </a:xfrm>
          <a:prstGeom prst="rect">
            <a:avLst/>
          </a:prstGeom>
        </p:spPr>
      </p:pic>
    </p:spTree>
    <p:extLst>
      <p:ext uri="{BB962C8B-B14F-4D97-AF65-F5344CB8AC3E}">
        <p14:creationId xmlns:p14="http://schemas.microsoft.com/office/powerpoint/2010/main" val="29889108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7781"/>
            <a:ext cx="7467600" cy="790787"/>
          </a:xfrm>
        </p:spPr>
        <p:txBody>
          <a:bodyPr>
            <a:normAutofit fontScale="90000"/>
          </a:bodyPr>
          <a:lstStyle/>
          <a:p>
            <a:r>
              <a:rPr lang="en-US" dirty="0" smtClean="0"/>
              <a:t>Application Problem</a:t>
            </a:r>
            <a:endParaRPr lang="en-US" dirty="0"/>
          </a:p>
        </p:txBody>
      </p:sp>
      <p:sp>
        <p:nvSpPr>
          <p:cNvPr id="3" name="Content Placeholder 2"/>
          <p:cNvSpPr>
            <a:spLocks noGrp="1"/>
          </p:cNvSpPr>
          <p:nvPr>
            <p:ph idx="1"/>
          </p:nvPr>
        </p:nvSpPr>
        <p:spPr>
          <a:xfrm>
            <a:off x="457200" y="986774"/>
            <a:ext cx="8335369" cy="1737972"/>
          </a:xfrm>
        </p:spPr>
        <p:txBody>
          <a:bodyPr>
            <a:normAutofit/>
          </a:bodyPr>
          <a:lstStyle/>
          <a:p>
            <a:pPr marL="36576" indent="0">
              <a:buNone/>
            </a:pPr>
            <a:r>
              <a:rPr lang="en-US" sz="2800" dirty="0"/>
              <a:t>Margo is designing a label. The dimensions of the label are </a:t>
            </a:r>
            <a:r>
              <a:rPr lang="en-US" sz="2800" dirty="0" smtClean="0"/>
              <a:t>3 ½  </a:t>
            </a:r>
            <a:r>
              <a:rPr lang="en-US" sz="2800" dirty="0"/>
              <a:t>inches by </a:t>
            </a:r>
            <a:r>
              <a:rPr lang="en-US" sz="2800" dirty="0" smtClean="0"/>
              <a:t>1 ¼  </a:t>
            </a:r>
            <a:r>
              <a:rPr lang="en-US" sz="2800" dirty="0"/>
              <a:t>inches. What is the area of the label? Use the RDW process. </a:t>
            </a:r>
            <a:endParaRPr lang="en-US" sz="2800" dirty="0">
              <a:solidFill>
                <a:srgbClr val="FFFFFF"/>
              </a:solidFill>
            </a:endParaRPr>
          </a:p>
        </p:txBody>
      </p:sp>
      <p:sp>
        <p:nvSpPr>
          <p:cNvPr id="4" name="TextBox 3"/>
          <p:cNvSpPr txBox="1"/>
          <p:nvPr/>
        </p:nvSpPr>
        <p:spPr>
          <a:xfrm>
            <a:off x="2229575" y="2806306"/>
            <a:ext cx="4517057" cy="369332"/>
          </a:xfrm>
          <a:prstGeom prst="rect">
            <a:avLst/>
          </a:prstGeom>
          <a:noFill/>
        </p:spPr>
        <p:txBody>
          <a:bodyPr wrap="none" rtlCol="0">
            <a:spAutoFit/>
          </a:bodyPr>
          <a:lstStyle/>
          <a:p>
            <a:r>
              <a:rPr lang="en-US" dirty="0" smtClean="0"/>
              <a:t>Let’s draw out what this problem is saying!</a:t>
            </a:r>
            <a:endParaRPr lang="en-US" dirty="0"/>
          </a:p>
        </p:txBody>
      </p:sp>
      <p:sp>
        <p:nvSpPr>
          <p:cNvPr id="5" name="TextBox 4"/>
          <p:cNvSpPr txBox="1"/>
          <p:nvPr/>
        </p:nvSpPr>
        <p:spPr>
          <a:xfrm>
            <a:off x="6035391" y="303956"/>
            <a:ext cx="2757177" cy="646331"/>
          </a:xfrm>
          <a:prstGeom prst="rect">
            <a:avLst/>
          </a:prstGeom>
          <a:noFill/>
        </p:spPr>
        <p:txBody>
          <a:bodyPr wrap="square" rtlCol="0">
            <a:spAutoFit/>
          </a:bodyPr>
          <a:lstStyle/>
          <a:p>
            <a:r>
              <a:rPr lang="en-US" i="1" dirty="0" smtClean="0"/>
              <a:t>** Change fraction in student packet!</a:t>
            </a:r>
            <a:endParaRPr lang="en-US" i="1" dirty="0"/>
          </a:p>
        </p:txBody>
      </p:sp>
    </p:spTree>
    <p:extLst>
      <p:ext uri="{BB962C8B-B14F-4D97-AF65-F5344CB8AC3E}">
        <p14:creationId xmlns:p14="http://schemas.microsoft.com/office/powerpoint/2010/main" val="39590773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7781"/>
            <a:ext cx="7467600" cy="790787"/>
          </a:xfrm>
        </p:spPr>
        <p:txBody>
          <a:bodyPr>
            <a:normAutofit fontScale="90000"/>
          </a:bodyPr>
          <a:lstStyle/>
          <a:p>
            <a:r>
              <a:rPr lang="en-US" dirty="0" smtClean="0"/>
              <a:t>Application Problem ~ </a:t>
            </a:r>
            <a:r>
              <a:rPr lang="en-US" dirty="0" smtClean="0">
                <a:solidFill>
                  <a:srgbClr val="FFFF00"/>
                </a:solidFill>
              </a:rPr>
              <a:t>ANSWER!</a:t>
            </a:r>
            <a:endParaRPr lang="en-US" dirty="0">
              <a:solidFill>
                <a:srgbClr val="FFFF00"/>
              </a:solidFill>
            </a:endParaRPr>
          </a:p>
        </p:txBody>
      </p:sp>
      <p:sp>
        <p:nvSpPr>
          <p:cNvPr id="3" name="Content Placeholder 2"/>
          <p:cNvSpPr>
            <a:spLocks noGrp="1"/>
          </p:cNvSpPr>
          <p:nvPr>
            <p:ph idx="1"/>
          </p:nvPr>
        </p:nvSpPr>
        <p:spPr>
          <a:xfrm>
            <a:off x="715497" y="986774"/>
            <a:ext cx="7467600" cy="923805"/>
          </a:xfrm>
        </p:spPr>
        <p:txBody>
          <a:bodyPr>
            <a:normAutofit/>
          </a:bodyPr>
          <a:lstStyle/>
          <a:p>
            <a:pPr marL="36576" indent="0">
              <a:buNone/>
            </a:pPr>
            <a:r>
              <a:rPr lang="en-US" sz="1800" dirty="0"/>
              <a:t>Margo is designing a label. The dimensions of the label are </a:t>
            </a:r>
            <a:r>
              <a:rPr lang="en-US" sz="1800" dirty="0" smtClean="0"/>
              <a:t>3 ½  </a:t>
            </a:r>
            <a:r>
              <a:rPr lang="en-US" sz="1800" dirty="0"/>
              <a:t>inches by </a:t>
            </a:r>
            <a:r>
              <a:rPr lang="en-US" sz="1800" dirty="0" smtClean="0"/>
              <a:t>1 ¼  </a:t>
            </a:r>
            <a:r>
              <a:rPr lang="en-US" sz="1800" dirty="0"/>
              <a:t>inches. What is the area of the label? Use the RDW process. </a:t>
            </a:r>
            <a:endParaRPr lang="en-US" sz="1800" dirty="0">
              <a:solidFill>
                <a:srgbClr val="FFFFFF"/>
              </a:solidFill>
            </a:endParaRPr>
          </a:p>
        </p:txBody>
      </p:sp>
      <p:pic>
        <p:nvPicPr>
          <p:cNvPr id="5" name="Picture 4"/>
          <p:cNvPicPr>
            <a:picLocks noChangeAspect="1"/>
          </p:cNvPicPr>
          <p:nvPr/>
        </p:nvPicPr>
        <p:blipFill>
          <a:blip r:embed="rId2"/>
          <a:stretch>
            <a:fillRect/>
          </a:stretch>
        </p:blipFill>
        <p:spPr>
          <a:xfrm>
            <a:off x="2438400" y="2155045"/>
            <a:ext cx="4267200" cy="4076700"/>
          </a:xfrm>
          <a:prstGeom prst="rect">
            <a:avLst/>
          </a:prstGeom>
        </p:spPr>
      </p:pic>
    </p:spTree>
    <p:extLst>
      <p:ext uri="{BB962C8B-B14F-4D97-AF65-F5344CB8AC3E}">
        <p14:creationId xmlns:p14="http://schemas.microsoft.com/office/powerpoint/2010/main" val="13094590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47550" y="382257"/>
            <a:ext cx="3164144" cy="1143000"/>
          </a:xfrm>
        </p:spPr>
        <p:txBody>
          <a:bodyPr/>
          <a:lstStyle/>
          <a:p>
            <a:r>
              <a:rPr lang="en-US" sz="3600" i="1" dirty="0" smtClean="0"/>
              <a:t>Teacher notes</a:t>
            </a:r>
            <a:endParaRPr lang="en-US" sz="3600" i="1" dirty="0"/>
          </a:p>
        </p:txBody>
      </p:sp>
      <p:sp>
        <p:nvSpPr>
          <p:cNvPr id="3" name="Content Placeholder 2"/>
          <p:cNvSpPr>
            <a:spLocks noGrp="1"/>
          </p:cNvSpPr>
          <p:nvPr>
            <p:ph idx="1"/>
          </p:nvPr>
        </p:nvSpPr>
        <p:spPr>
          <a:xfrm>
            <a:off x="344397" y="1662730"/>
            <a:ext cx="8513054" cy="4546867"/>
          </a:xfrm>
        </p:spPr>
        <p:txBody>
          <a:bodyPr>
            <a:normAutofit/>
          </a:bodyPr>
          <a:lstStyle/>
          <a:p>
            <a:pPr marL="0" indent="0">
              <a:buNone/>
            </a:pPr>
            <a:endParaRPr lang="en-US" dirty="0"/>
          </a:p>
          <a:p>
            <a:pPr marL="0" indent="0">
              <a:buNone/>
            </a:pPr>
            <a:r>
              <a:rPr lang="en-US" dirty="0" smtClean="0"/>
              <a:t>Students will need:</a:t>
            </a:r>
          </a:p>
          <a:p>
            <a:pPr marL="0" indent="0">
              <a:buNone/>
            </a:pPr>
            <a:r>
              <a:rPr lang="en-US" dirty="0" smtClean="0"/>
              <a:t>* Problem Set</a:t>
            </a:r>
          </a:p>
          <a:p>
            <a:pPr marL="0" indent="0">
              <a:buNone/>
            </a:pPr>
            <a:r>
              <a:rPr lang="en-US" dirty="0" smtClean="0"/>
              <a:t>* Rulers </a:t>
            </a:r>
          </a:p>
          <a:p>
            <a:pPr marL="0" indent="0">
              <a:buNone/>
            </a:pPr>
            <a:endParaRPr lang="en-US" dirty="0"/>
          </a:p>
        </p:txBody>
      </p:sp>
      <p:sp>
        <p:nvSpPr>
          <p:cNvPr id="5" name="Title 2"/>
          <p:cNvSpPr txBox="1">
            <a:spLocks/>
          </p:cNvSpPr>
          <p:nvPr/>
        </p:nvSpPr>
        <p:spPr>
          <a:xfrm>
            <a:off x="150902" y="115703"/>
            <a:ext cx="3569268" cy="44525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8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000" dirty="0" smtClean="0"/>
              <a:t>Concept Development</a:t>
            </a:r>
            <a:endParaRPr lang="en-US" sz="2000" dirty="0"/>
          </a:p>
        </p:txBody>
      </p:sp>
    </p:spTree>
    <p:extLst>
      <p:ext uri="{BB962C8B-B14F-4D97-AF65-F5344CB8AC3E}">
        <p14:creationId xmlns:p14="http://schemas.microsoft.com/office/powerpoint/2010/main" val="37414015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today’s lesson…</a:t>
            </a:r>
            <a:endParaRPr lang="en-US" dirty="0"/>
          </a:p>
        </p:txBody>
      </p:sp>
      <p:sp>
        <p:nvSpPr>
          <p:cNvPr id="3" name="Content Placeholder 2"/>
          <p:cNvSpPr>
            <a:spLocks noGrp="1"/>
          </p:cNvSpPr>
          <p:nvPr>
            <p:ph idx="1"/>
          </p:nvPr>
        </p:nvSpPr>
        <p:spPr/>
        <p:txBody>
          <a:bodyPr/>
          <a:lstStyle/>
          <a:p>
            <a:r>
              <a:rPr lang="en-US" dirty="0" smtClean="0"/>
              <a:t>We will use our Problem Set to find the areas of more mystery rectangles. Today we will use a ruler to help us find the area. We will use </a:t>
            </a:r>
            <a:r>
              <a:rPr lang="en-US" u="sng" dirty="0" smtClean="0"/>
              <a:t>the inch side </a:t>
            </a:r>
            <a:r>
              <a:rPr lang="en-US" dirty="0" smtClean="0"/>
              <a:t>of the ruler!</a:t>
            </a:r>
          </a:p>
          <a:p>
            <a:r>
              <a:rPr lang="en-US" dirty="0" smtClean="0"/>
              <a:t>How do you think a ruler might be useful in finding the area of a rectangle?</a:t>
            </a:r>
            <a:endParaRPr lang="en-US" dirty="0"/>
          </a:p>
        </p:txBody>
      </p:sp>
      <p:sp>
        <p:nvSpPr>
          <p:cNvPr id="4" name="TextBox 3"/>
          <p:cNvSpPr txBox="1"/>
          <p:nvPr/>
        </p:nvSpPr>
        <p:spPr>
          <a:xfrm>
            <a:off x="5590336" y="5934670"/>
            <a:ext cx="2746321" cy="646331"/>
          </a:xfrm>
          <a:prstGeom prst="rect">
            <a:avLst/>
          </a:prstGeom>
          <a:noFill/>
        </p:spPr>
        <p:txBody>
          <a:bodyPr wrap="square" rtlCol="0">
            <a:spAutoFit/>
          </a:bodyPr>
          <a:lstStyle/>
          <a:p>
            <a:r>
              <a:rPr lang="en-US" sz="1200" i="1" dirty="0" smtClean="0"/>
              <a:t>Teacher- now switch to using Problem Set on Internet and </a:t>
            </a:r>
            <a:r>
              <a:rPr lang="en-US" sz="1200" i="1" dirty="0" err="1" smtClean="0"/>
              <a:t>Interwrite</a:t>
            </a:r>
            <a:r>
              <a:rPr lang="en-US" sz="1200" i="1" dirty="0" smtClean="0"/>
              <a:t> tools for the rest of the lesson</a:t>
            </a:r>
            <a:endParaRPr lang="en-US" sz="1200" i="1" dirty="0"/>
          </a:p>
        </p:txBody>
      </p:sp>
    </p:spTree>
    <p:extLst>
      <p:ext uri="{BB962C8B-B14F-4D97-AF65-F5344CB8AC3E}">
        <p14:creationId xmlns:p14="http://schemas.microsoft.com/office/powerpoint/2010/main" val="21634702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1768601" y="6375169"/>
            <a:ext cx="5540188" cy="365125"/>
          </a:xfrm>
        </p:spPr>
        <p:txBody>
          <a:bodyPr/>
          <a:lstStyle/>
          <a:p>
            <a:r>
              <a:rPr lang="en-US" dirty="0" smtClean="0"/>
              <a:t>5th Grade Module 5- Lesson 12</a:t>
            </a:r>
          </a:p>
          <a:p>
            <a:r>
              <a:rPr lang="en-US" dirty="0" smtClean="0"/>
              <a:t>K. Clauson</a:t>
            </a:r>
            <a:endParaRPr lang="en-US" dirty="0"/>
          </a:p>
        </p:txBody>
      </p:sp>
      <p:sp>
        <p:nvSpPr>
          <p:cNvPr id="7" name="TextBox 6"/>
          <p:cNvSpPr txBox="1"/>
          <p:nvPr/>
        </p:nvSpPr>
        <p:spPr>
          <a:xfrm>
            <a:off x="1573326" y="120284"/>
            <a:ext cx="6029262" cy="830997"/>
          </a:xfrm>
          <a:prstGeom prst="rect">
            <a:avLst/>
          </a:prstGeom>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Lithos Pro Regular" pitchFamily="82" charset="0"/>
                <a:cs typeface="Marker Felt"/>
              </a:rPr>
              <a:t>LET’S Debrief</a:t>
            </a:r>
            <a:endParaRPr lang="en-US" sz="4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Lithos Pro Regular" pitchFamily="82" charset="0"/>
              <a:cs typeface="Marker Felt"/>
            </a:endParaRPr>
          </a:p>
        </p:txBody>
      </p:sp>
      <p:sp>
        <p:nvSpPr>
          <p:cNvPr id="2" name="TextBox 1"/>
          <p:cNvSpPr txBox="1"/>
          <p:nvPr/>
        </p:nvSpPr>
        <p:spPr>
          <a:xfrm>
            <a:off x="348466" y="1372114"/>
            <a:ext cx="8478982" cy="255454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285750" indent="-285750">
              <a:buFont typeface="Arial"/>
              <a:buChar char="•"/>
            </a:pPr>
            <a:r>
              <a:rPr lang="en-US" sz="2000" dirty="0" smtClean="0"/>
              <a:t>Take 2 minutes to check your answers with your partner.</a:t>
            </a:r>
          </a:p>
          <a:p>
            <a:pPr marL="285750" indent="-285750">
              <a:buFont typeface="Arial"/>
              <a:buChar char="•"/>
            </a:pPr>
            <a:r>
              <a:rPr lang="en-US" sz="2000" dirty="0" smtClean="0"/>
              <a:t>Let’s share any insights you had while solving these problems.</a:t>
            </a:r>
          </a:p>
          <a:p>
            <a:pPr marL="285750" indent="-285750">
              <a:buFont typeface="Arial"/>
              <a:buChar char="•"/>
            </a:pPr>
            <a:endParaRPr lang="en-US" sz="2000" dirty="0"/>
          </a:p>
          <a:p>
            <a:pPr marL="742950" lvl="1" indent="-285750">
              <a:buFont typeface="Arial"/>
              <a:buChar char="•"/>
            </a:pPr>
            <a:r>
              <a:rPr lang="en-US" sz="2000" dirty="0" smtClean="0"/>
              <a:t>Look back in the area model we did together in Problem 1b. How many squares do you see in your area model? What patterns do you see whenever you have an area model of a square?</a:t>
            </a:r>
          </a:p>
          <a:p>
            <a:pPr marL="742950" lvl="1" indent="-285750">
              <a:buFont typeface="Arial"/>
              <a:buChar char="•"/>
            </a:pPr>
            <a:r>
              <a:rPr lang="en-US" sz="2000" dirty="0" smtClean="0"/>
              <a:t>What is the relationship between Problem 1e and 1f?</a:t>
            </a:r>
          </a:p>
          <a:p>
            <a:pPr marL="742950" lvl="1" indent="-285750">
              <a:buFont typeface="Arial"/>
              <a:buChar char="•"/>
            </a:pPr>
            <a:r>
              <a:rPr lang="en-US" sz="2000" dirty="0" smtClean="0"/>
              <a:t>Using mental math, how can you find ½ times any fraction?</a:t>
            </a:r>
          </a:p>
        </p:txBody>
      </p:sp>
    </p:spTree>
    <p:extLst>
      <p:ext uri="{BB962C8B-B14F-4D97-AF65-F5344CB8AC3E}">
        <p14:creationId xmlns:p14="http://schemas.microsoft.com/office/powerpoint/2010/main" val="27924258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4236604" y="6385557"/>
            <a:ext cx="2895600" cy="365125"/>
          </a:xfrm>
        </p:spPr>
        <p:txBody>
          <a:bodyPr/>
          <a:lstStyle/>
          <a:p>
            <a:r>
              <a:rPr lang="en-US" dirty="0" smtClean="0"/>
              <a:t>5th Grade Module 5– Lesson 12</a:t>
            </a:r>
          </a:p>
          <a:p>
            <a:r>
              <a:rPr lang="en-US" dirty="0" smtClean="0"/>
              <a:t>K. Clauson</a:t>
            </a:r>
            <a:endParaRPr lang="en-US" dirty="0"/>
          </a:p>
        </p:txBody>
      </p:sp>
      <p:grpSp>
        <p:nvGrpSpPr>
          <p:cNvPr id="8" name="Group 7"/>
          <p:cNvGrpSpPr/>
          <p:nvPr/>
        </p:nvGrpSpPr>
        <p:grpSpPr>
          <a:xfrm>
            <a:off x="1052545" y="1254851"/>
            <a:ext cx="6727147" cy="3371362"/>
            <a:chOff x="1052545" y="2158762"/>
            <a:chExt cx="6727147" cy="3371362"/>
          </a:xfrm>
        </p:grpSpPr>
        <p:pic>
          <p:nvPicPr>
            <p:cNvPr id="5" name="Picture 4"/>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052545" y="2158762"/>
              <a:ext cx="6727147" cy="3371362"/>
            </a:xfrm>
            <a:prstGeom prst="rect">
              <a:avLst/>
            </a:prstGeom>
          </p:spPr>
        </p:pic>
        <p:sp>
          <p:nvSpPr>
            <p:cNvPr id="6" name="TextBox 5"/>
            <p:cNvSpPr txBox="1"/>
            <p:nvPr/>
          </p:nvSpPr>
          <p:spPr>
            <a:xfrm>
              <a:off x="2391111" y="2711734"/>
              <a:ext cx="4187305" cy="2308324"/>
            </a:xfrm>
            <a:prstGeom prst="rect">
              <a:avLst/>
            </a:prstGeom>
            <a:solidFill>
              <a:schemeClr val="accent6">
                <a:lumMod val="75000"/>
              </a:schemeClr>
            </a:solidFill>
          </p:spPr>
          <p:txBody>
            <a:bodyPr wrap="square" rtlCol="0">
              <a:spAutoFit/>
            </a:bodyPr>
            <a:lstStyle/>
            <a:p>
              <a:pPr algn="ctr"/>
              <a:r>
                <a:rPr lang="en-US" sz="5400" dirty="0" smtClean="0">
                  <a:latin typeface="Arial Black"/>
                  <a:cs typeface="Arial Black"/>
                </a:rPr>
                <a:t>EXIT</a:t>
              </a:r>
            </a:p>
            <a:p>
              <a:pPr algn="ctr"/>
              <a:r>
                <a:rPr lang="en-US" sz="5400" dirty="0" smtClean="0">
                  <a:latin typeface="Arial Black"/>
                  <a:cs typeface="Arial Black"/>
                </a:rPr>
                <a:t>TICKET</a:t>
              </a:r>
            </a:p>
            <a:p>
              <a:endParaRPr lang="en-US" dirty="0"/>
            </a:p>
            <a:p>
              <a:endParaRPr lang="en-US" dirty="0" smtClean="0"/>
            </a:p>
          </p:txBody>
        </p:sp>
      </p:grpSp>
      <p:sp>
        <p:nvSpPr>
          <p:cNvPr id="2" name="TextBox 1"/>
          <p:cNvSpPr txBox="1"/>
          <p:nvPr/>
        </p:nvSpPr>
        <p:spPr>
          <a:xfrm>
            <a:off x="3111358" y="3531371"/>
            <a:ext cx="3006953" cy="707886"/>
          </a:xfrm>
          <a:prstGeom prst="rect">
            <a:avLst/>
          </a:prstGeom>
          <a:noFill/>
        </p:spPr>
        <p:txBody>
          <a:bodyPr wrap="none" rtlCol="0">
            <a:spAutoFit/>
          </a:bodyPr>
          <a:lstStyle/>
          <a:p>
            <a:r>
              <a:rPr lang="en-US" sz="4000" b="1" dirty="0" smtClean="0"/>
              <a:t>LESSON 12</a:t>
            </a:r>
            <a:endParaRPr lang="en-US" sz="4000" b="1" dirty="0"/>
          </a:p>
        </p:txBody>
      </p:sp>
    </p:spTree>
    <p:extLst>
      <p:ext uri="{BB962C8B-B14F-4D97-AF65-F5344CB8AC3E}">
        <p14:creationId xmlns:p14="http://schemas.microsoft.com/office/powerpoint/2010/main" val="1395317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afterEffect">
                                  <p:stCondLst>
                                    <p:cond delay="0"/>
                                  </p:stCondLst>
                                  <p:childTnLst>
                                    <p:animRot by="21600000">
                                      <p:cBhvr>
                                        <p:cTn id="6" dur="2000" fill="hold"/>
                                        <p:tgtEl>
                                          <p:spTgt spid="2"/>
                                        </p:tgtEl>
                                        <p:attrNameLst>
                                          <p:attrName>r</p:attrName>
                                        </p:attrNameLst>
                                      </p:cBhvr>
                                    </p:animRot>
                                  </p:childTnLst>
                                </p:cTn>
                              </p:par>
                              <p:par>
                                <p:cTn id="7" presetID="8" presetClass="emph" presetSubtype="0" fill="hold" nodeType="withEffect">
                                  <p:stCondLst>
                                    <p:cond delay="0"/>
                                  </p:stCondLst>
                                  <p:childTnLst>
                                    <p:animRot by="21600000">
                                      <p:cBhvr>
                                        <p:cTn id="8" dur="2000" fill="hold"/>
                                        <p:tgtEl>
                                          <p:spTgt spid="8"/>
                                        </p:tgtEl>
                                        <p:attrNameLst>
                                          <p:attrName>r</p:attrName>
                                        </p:attrNameLst>
                                      </p:cBhvr>
                                    </p:animRot>
                                  </p:childTnLst>
                                  <p:subTnLst>
                                    <p:audio>
                                      <p:cMediaNode>
                                        <p:cTn display="0" masterRel="sameClick">
                                          <p:stCondLst>
                                            <p:cond evt="begin" delay="0">
                                              <p:tn val="7"/>
                                            </p:cond>
                                          </p:stCondLst>
                                          <p:endCondLst>
                                            <p:cond evt="onStopAudio" delay="0">
                                              <p:tgtEl>
                                                <p:sldTgt/>
                                              </p:tgtEl>
                                            </p:cond>
                                          </p:endCondLst>
                                        </p:cTn>
                                        <p:tgtEl>
                                          <p:sndTgt r:embed="rId3" name="Drum Roll"/>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ゴシック"/>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Technic.thmx</Template>
  <TotalTime>250</TotalTime>
  <Words>350</Words>
  <Application>Microsoft Office PowerPoint</Application>
  <PresentationFormat>On-screen Show (4:3)</PresentationFormat>
  <Paragraphs>44</Paragraphs>
  <Slides>9</Slides>
  <Notes>2</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Technic</vt:lpstr>
      <vt:lpstr>Lesson 12 Objective: MEASURE TO FIND THE AREA OF RECTANGLES WITH FRACTIONAL SIDE LENGTHS</vt:lpstr>
      <vt:lpstr>Multiplying Fractions</vt:lpstr>
      <vt:lpstr>Finding the Volume V = ____ units x ____ units x ____ units </vt:lpstr>
      <vt:lpstr>Application Problem</vt:lpstr>
      <vt:lpstr>Application Problem ~ ANSWER!</vt:lpstr>
      <vt:lpstr>Teacher notes</vt:lpstr>
      <vt:lpstr>In today’s lesson…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12 Objective: MEASURE TO FIND THE AREA OF RECTANGLES WITH FRACTIONAL SIDE LENGTHS</dc:title>
  <dc:creator>Keely Clauson</dc:creator>
  <cp:lastModifiedBy>Keely Clauson</cp:lastModifiedBy>
  <cp:revision>6</cp:revision>
  <dcterms:created xsi:type="dcterms:W3CDTF">2015-05-01T04:01:24Z</dcterms:created>
  <dcterms:modified xsi:type="dcterms:W3CDTF">2015-05-01T19:56:49Z</dcterms:modified>
</cp:coreProperties>
</file>